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56" r:id="rId2"/>
    <p:sldId id="270" r:id="rId3"/>
    <p:sldId id="274" r:id="rId4"/>
    <p:sldId id="268" r:id="rId5"/>
    <p:sldId id="271" r:id="rId6"/>
    <p:sldId id="272" r:id="rId7"/>
    <p:sldId id="275" r:id="rId8"/>
    <p:sldId id="27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4F41066-6176-463A-9124-BC67BD87B681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7F0124D9-2494-4EB7-9DAA-1607F47130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6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1D9A3B-AFE4-486C-93B5-2A38FE35C155}" type="datetimeFigureOut">
              <a:rPr lang="en-US" smtClean="0"/>
              <a:pPr/>
              <a:t>5/10/2013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8229600" cy="1600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Presentation to the </a:t>
            </a:r>
          </a:p>
          <a:p>
            <a:r>
              <a:rPr lang="en-US" sz="2400" dirty="0" smtClean="0"/>
              <a:t>Fort </a:t>
            </a:r>
            <a:r>
              <a:rPr lang="en-US" sz="2400" dirty="0" err="1" smtClean="0"/>
              <a:t>Ord</a:t>
            </a:r>
            <a:r>
              <a:rPr lang="en-US" sz="2400" dirty="0" smtClean="0"/>
              <a:t> Reuse Authority</a:t>
            </a:r>
          </a:p>
          <a:p>
            <a:r>
              <a:rPr lang="en-US" sz="2400" dirty="0" smtClean="0"/>
              <a:t>Board of Directors</a:t>
            </a:r>
          </a:p>
          <a:p>
            <a:r>
              <a:rPr lang="en-US" dirty="0" smtClean="0"/>
              <a:t>May 10, 2013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8005895" cy="1447799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Capital Improvement Program</a:t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FY 2013/14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5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Capital Improvement </a:t>
            </a:r>
            <a:r>
              <a:rPr lang="en-US" sz="3200" u="sng" dirty="0" smtClean="0">
                <a:solidFill>
                  <a:schemeClr val="bg2">
                    <a:lumMod val="50000"/>
                  </a:schemeClr>
                </a:solidFill>
              </a:rPr>
              <a:t>Remaining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Obligations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31733096"/>
              </p:ext>
            </p:extLst>
          </p:nvPr>
        </p:nvGraphicFramePr>
        <p:xfrm>
          <a:off x="381000" y="1676400"/>
          <a:ext cx="830897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/>
                <a:gridCol w="24415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Mitigations funded by CFD</a:t>
                      </a:r>
                      <a:r>
                        <a:rPr lang="en-US" sz="2000" baseline="0" dirty="0" smtClean="0"/>
                        <a:t> fees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FY 13/14 Amount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Transportation/Transit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$115,711,996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 Augmentation (CEQA)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$23,452,781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 Augmentation (voluntary)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$21,655,302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Storm Drainage </a:t>
                      </a:r>
                      <a:r>
                        <a:rPr lang="en-US" sz="2000" dirty="0" smtClean="0"/>
                        <a:t>System (3 outfalls removed)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$0/Obligation met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Habitat Management</a:t>
                      </a:r>
                      <a:endParaRPr kumimoji="0"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$33,437,419</a:t>
                      </a:r>
                      <a:endParaRPr kumimoji="0"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Fire</a:t>
                      </a:r>
                      <a:r>
                        <a:rPr lang="en-US" sz="2000" baseline="0" dirty="0" smtClean="0"/>
                        <a:t> Rolling Stock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$116,000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Costs &amp; Contingencies</a:t>
                      </a:r>
                      <a:endParaRPr kumimoji="0"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49,000,621</a:t>
                      </a:r>
                      <a:endParaRPr kumimoji="0"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407713"/>
              </p:ext>
            </p:extLst>
          </p:nvPr>
        </p:nvGraphicFramePr>
        <p:xfrm>
          <a:off x="381000" y="5105400"/>
          <a:ext cx="8308975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/>
                <a:gridCol w="24415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Basewide</a:t>
                      </a:r>
                      <a:r>
                        <a:rPr lang="en-US" sz="2000" dirty="0" smtClean="0"/>
                        <a:t> obligations funded by Land Sales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FY 13/14 Amount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Building Removal Program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$6,200,000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9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C5D1D7">
                    <a:lumMod val="25000"/>
                  </a:srgbClr>
                </a:solidFill>
              </a:rPr>
              <a:t>Transportation/Transit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76300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Previous Board direction elevated Eastside Parkway funding to </a:t>
            </a:r>
            <a:r>
              <a:rPr lang="en-US" dirty="0" smtClean="0"/>
              <a:t>higher </a:t>
            </a:r>
            <a:r>
              <a:rPr lang="en-US" dirty="0" smtClean="0"/>
              <a:t>priority</a:t>
            </a:r>
          </a:p>
          <a:p>
            <a:pPr lvl="1"/>
            <a:r>
              <a:rPr lang="en-US" dirty="0"/>
              <a:t>Eastside Parkway connectivity  dependent on completion of Inter-Garrison Road and Eucalyptus Road (and a portion of </a:t>
            </a:r>
            <a:r>
              <a:rPr lang="en-US" dirty="0" err="1"/>
              <a:t>Gigling</a:t>
            </a:r>
            <a:r>
              <a:rPr lang="en-US" dirty="0"/>
              <a:t> Road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Unlikely </a:t>
            </a:r>
            <a:r>
              <a:rPr lang="en-US" dirty="0"/>
              <a:t>to collect $ amount required for construction in FY 13-14 </a:t>
            </a:r>
          </a:p>
          <a:p>
            <a:pPr lvl="1"/>
            <a:r>
              <a:rPr lang="en-US" dirty="0" smtClean="0"/>
              <a:t>Construction </a:t>
            </a:r>
            <a:r>
              <a:rPr lang="en-US" dirty="0"/>
              <a:t>cannot occur until munitions cleanup work is </a:t>
            </a:r>
            <a:r>
              <a:rPr lang="en-US" dirty="0" smtClean="0"/>
              <a:t>complete and CEQA performed, </a:t>
            </a:r>
            <a:r>
              <a:rPr lang="en-US" dirty="0"/>
              <a:t>anticipated in </a:t>
            </a:r>
            <a:r>
              <a:rPr lang="en-US" dirty="0" smtClean="0"/>
              <a:t>2015/16</a:t>
            </a:r>
          </a:p>
          <a:p>
            <a:r>
              <a:rPr lang="en-US" dirty="0" smtClean="0"/>
              <a:t>Current funding priority is given to: </a:t>
            </a:r>
          </a:p>
          <a:p>
            <a:pPr lvl="1"/>
            <a:r>
              <a:rPr lang="en-US" dirty="0" smtClean="0"/>
              <a:t>Project </a:t>
            </a:r>
            <a:r>
              <a:rPr lang="en-US" dirty="0" smtClean="0"/>
              <a:t>2b (Davis </a:t>
            </a:r>
            <a:r>
              <a:rPr lang="en-US" dirty="0" smtClean="0"/>
              <a:t>Road Bridge </a:t>
            </a:r>
            <a:r>
              <a:rPr lang="en-US" dirty="0" smtClean="0"/>
              <a:t>south of Blanco) - A reimbursement agreement with Monterey County is in place; funds are being used as a grant local match</a:t>
            </a:r>
          </a:p>
          <a:p>
            <a:pPr lvl="1"/>
            <a:r>
              <a:rPr lang="en-US" dirty="0" smtClean="0"/>
              <a:t>Project FO14 (South Boundary Road Upgrade) - Project cost is within grant range; projected to collect  enough fees for a </a:t>
            </a:r>
            <a:r>
              <a:rPr lang="en-US" dirty="0" smtClean="0"/>
              <a:t>local </a:t>
            </a:r>
            <a:r>
              <a:rPr lang="en-US" dirty="0" smtClean="0"/>
              <a:t>match</a:t>
            </a:r>
          </a:p>
        </p:txBody>
      </p:sp>
    </p:spTree>
    <p:extLst>
      <p:ext uri="{BB962C8B-B14F-4D97-AF65-F5344CB8AC3E}">
        <p14:creationId xmlns:p14="http://schemas.microsoft.com/office/powerpoint/2010/main" val="292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Book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" y="152400"/>
            <a:ext cx="9067800" cy="6553200"/>
          </a:xfrm>
        </p:spPr>
      </p:pic>
    </p:spTree>
    <p:extLst>
      <p:ext uri="{BB962C8B-B14F-4D97-AF65-F5344CB8AC3E}">
        <p14:creationId xmlns:p14="http://schemas.microsoft.com/office/powerpoint/2010/main" val="29904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Water Augmentation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$23,452,784 CEQA </a:t>
            </a:r>
            <a:r>
              <a:rPr lang="en-US" dirty="0" smtClean="0"/>
              <a:t>mitigation</a:t>
            </a:r>
            <a:r>
              <a:rPr lang="en-US" dirty="0" smtClean="0"/>
              <a:t> included in BRP</a:t>
            </a:r>
            <a:endParaRPr lang="en-US" dirty="0" smtClean="0"/>
          </a:p>
          <a:p>
            <a:r>
              <a:rPr lang="en-US" dirty="0" smtClean="0"/>
              <a:t>$21,655,302 FORA Board-approved </a:t>
            </a:r>
            <a:r>
              <a:rPr lang="en-US" dirty="0" smtClean="0"/>
              <a:t>(voluntary) </a:t>
            </a:r>
            <a:r>
              <a:rPr lang="en-US" dirty="0" smtClean="0"/>
              <a:t>contribution to buy down MCWD connection fees</a:t>
            </a:r>
          </a:p>
          <a:p>
            <a:pPr lvl="1"/>
            <a:r>
              <a:rPr lang="en-US" dirty="0" smtClean="0"/>
              <a:t>FORA/MCWD staff, Administrative/Water Wastewater Oversight Committees reviewed MCWD rate study </a:t>
            </a:r>
          </a:p>
          <a:p>
            <a:pPr lvl="1"/>
            <a:r>
              <a:rPr lang="en-US" dirty="0" smtClean="0"/>
              <a:t>FY 05/06 CIP adopted, FORA Board approved $17M contribution to “buy down” connection fee</a:t>
            </a:r>
          </a:p>
          <a:p>
            <a:pPr lvl="1"/>
            <a:r>
              <a:rPr lang="en-US" dirty="0" smtClean="0"/>
              <a:t>Original amount indexed to current amount through FY </a:t>
            </a:r>
            <a:r>
              <a:rPr lang="en-US" dirty="0" smtClean="0"/>
              <a:t>11/12</a:t>
            </a:r>
            <a:endParaRPr lang="en-US" dirty="0" smtClean="0"/>
          </a:p>
          <a:p>
            <a:pPr lvl="1"/>
            <a:r>
              <a:rPr lang="en-US" dirty="0" smtClean="0"/>
              <a:t>MCWD scheduled to complete new rate study by 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Habitat Management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/>
          <a:lstStyle/>
          <a:p>
            <a:r>
              <a:rPr lang="en-US" dirty="0" smtClean="0"/>
              <a:t>25% of development fee collected builds endowment</a:t>
            </a:r>
          </a:p>
          <a:p>
            <a:pPr lvl="1"/>
            <a:r>
              <a:rPr lang="en-US" dirty="0" smtClean="0"/>
              <a:t>$</a:t>
            </a:r>
            <a:r>
              <a:rPr lang="en-US" dirty="0" smtClean="0"/>
              <a:t>39.5M total endowment; $4.9M collected to date; $33.4M remains to be collected</a:t>
            </a:r>
            <a:endParaRPr lang="en-US" dirty="0" smtClean="0"/>
          </a:p>
          <a:p>
            <a:pPr lvl="1"/>
            <a:r>
              <a:rPr lang="en-US" dirty="0" smtClean="0"/>
              <a:t>$</a:t>
            </a:r>
            <a:r>
              <a:rPr lang="en-US" dirty="0" smtClean="0"/>
              <a:t>19.1M </a:t>
            </a:r>
            <a:r>
              <a:rPr lang="en-US" dirty="0" smtClean="0"/>
              <a:t>contingency, final amount will be based on actual payout rate allowed by the CA Dept. of Fish &amp; Wildlife (CDFW)</a:t>
            </a:r>
          </a:p>
          <a:p>
            <a:r>
              <a:rPr lang="en-US" dirty="0" smtClean="0"/>
              <a:t>Ongoing negotiations with the USFWS and CDFW</a:t>
            </a:r>
          </a:p>
          <a:p>
            <a:r>
              <a:rPr lang="en-US" dirty="0" smtClean="0"/>
              <a:t>Total HCP endowment to produce $1.7M per year.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7253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Other Costs &amp; Contingencies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7630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FY 10/11 CIP carried $124,599,124 for other costs &amp; contingencies – Phase I review resulted in reductions</a:t>
            </a:r>
          </a:p>
          <a:p>
            <a:r>
              <a:rPr lang="en-US" dirty="0" smtClean="0"/>
              <a:t>Caretaker Costs</a:t>
            </a:r>
            <a:endParaRPr lang="en-US" dirty="0" smtClean="0"/>
          </a:p>
          <a:p>
            <a:pPr lvl="1"/>
            <a:r>
              <a:rPr lang="en-US" dirty="0" smtClean="0"/>
              <a:t>$12.2M Property Management and Caretaker Costs - during CIP Phase I Review, LUJs expressed concern over accepting property without resources to manage them</a:t>
            </a:r>
          </a:p>
          <a:p>
            <a:pPr lvl="1"/>
            <a:r>
              <a:rPr lang="en-US" dirty="0" smtClean="0"/>
              <a:t>During Phase II Review, </a:t>
            </a:r>
            <a:r>
              <a:rPr lang="en-US" dirty="0" smtClean="0"/>
              <a:t>this obligation </a:t>
            </a:r>
            <a:r>
              <a:rPr lang="en-US" dirty="0" smtClean="0"/>
              <a:t>was revised to $660,000 annually based on past caretaker costs (Army-Jurisdictions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$660,000 annual caretaker cost is deducted from land sales revenue</a:t>
            </a:r>
            <a:endParaRPr lang="en-US" dirty="0" smtClean="0"/>
          </a:p>
          <a:p>
            <a:r>
              <a:rPr lang="en-US" dirty="0" smtClean="0"/>
              <a:t>Additional CIP Costs</a:t>
            </a:r>
          </a:p>
          <a:p>
            <a:pPr lvl="1"/>
            <a:r>
              <a:rPr lang="en-US" dirty="0" smtClean="0"/>
              <a:t>$16.9M - potential and unknown additional </a:t>
            </a:r>
            <a:r>
              <a:rPr lang="en-US" dirty="0" err="1" smtClean="0"/>
              <a:t>basewide</a:t>
            </a:r>
            <a:r>
              <a:rPr lang="en-US" dirty="0" smtClean="0"/>
              <a:t> expenditures not included in current cost estimates for transportation projects (i.e. contract change orders to ESCA, project changes, etc.)</a:t>
            </a:r>
          </a:p>
          <a:p>
            <a:r>
              <a:rPr lang="en-US" dirty="0" smtClean="0"/>
              <a:t>Habitat Management</a:t>
            </a:r>
          </a:p>
          <a:p>
            <a:pPr lvl="1"/>
            <a:r>
              <a:rPr lang="en-US" dirty="0" smtClean="0"/>
              <a:t>$19.1M </a:t>
            </a:r>
            <a:r>
              <a:rPr lang="en-US" dirty="0" smtClean="0"/>
              <a:t>- dependent on payout rate allowed by CDFW</a:t>
            </a:r>
          </a:p>
          <a:p>
            <a:r>
              <a:rPr lang="en-US" dirty="0" smtClean="0"/>
              <a:t>Additional Utilities &amp; Storm Drainage</a:t>
            </a:r>
          </a:p>
          <a:p>
            <a:pPr lvl="1"/>
            <a:r>
              <a:rPr lang="en-US" dirty="0" smtClean="0"/>
              <a:t>$3.5M - removal of retention ponds and restoration of the dunes, reporting requirements, potential utility relocation costs due to CIP projects</a:t>
            </a:r>
          </a:p>
          <a:p>
            <a:r>
              <a:rPr lang="en-US" dirty="0" smtClean="0"/>
              <a:t>Other Costs (Debt Service)</a:t>
            </a:r>
          </a:p>
          <a:p>
            <a:pPr lvl="1"/>
            <a:r>
              <a:rPr lang="en-US" dirty="0" smtClean="0"/>
              <a:t>$9.4M – </a:t>
            </a:r>
            <a:r>
              <a:rPr lang="en-US" dirty="0" smtClean="0"/>
              <a:t>L</a:t>
            </a:r>
            <a:r>
              <a:rPr lang="en-US" dirty="0" smtClean="0"/>
              <a:t>oan </a:t>
            </a:r>
            <a:r>
              <a:rPr lang="en-US" dirty="0" smtClean="0"/>
              <a:t>principal and </a:t>
            </a:r>
            <a:r>
              <a:rPr lang="en-US" dirty="0" smtClean="0"/>
              <a:t>interest and match for General Jim Moore Blvd.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24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Building Removal Program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Funded from land sale revenue and/or credited against land sale valuation</a:t>
            </a:r>
          </a:p>
          <a:p>
            <a:pPr lvl="1"/>
            <a:r>
              <a:rPr lang="en-US" dirty="0" smtClean="0"/>
              <a:t>2005 MOA with the City of Marina - $46M in building removal costs within the Dunes on Monterey project area</a:t>
            </a:r>
          </a:p>
          <a:p>
            <a:pPr lvl="1"/>
            <a:r>
              <a:rPr lang="en-US" dirty="0" smtClean="0"/>
              <a:t>2006 MOA with Monterey County - $2.1M in building removal costs within the East Garrison project area </a:t>
            </a:r>
            <a:endParaRPr lang="en-US" dirty="0"/>
          </a:p>
          <a:p>
            <a:r>
              <a:rPr lang="en-US" dirty="0" smtClean="0"/>
              <a:t>FORA’s remaining building removal obligations include the former stockade (±$2.2M) and </a:t>
            </a:r>
            <a:r>
              <a:rPr lang="en-US" i="1" dirty="0" smtClean="0"/>
              <a:t>specific,</a:t>
            </a:r>
            <a:r>
              <a:rPr lang="en-US" dirty="0" smtClean="0"/>
              <a:t> </a:t>
            </a:r>
            <a:r>
              <a:rPr lang="en-US" i="1" dirty="0" smtClean="0"/>
              <a:t>selected</a:t>
            </a:r>
            <a:r>
              <a:rPr lang="en-US" dirty="0" smtClean="0"/>
              <a:t> buildings in the City of Seaside “Surplus II” area (±$4M)</a:t>
            </a:r>
          </a:p>
        </p:txBody>
      </p:sp>
    </p:spTree>
    <p:extLst>
      <p:ext uri="{BB962C8B-B14F-4D97-AF65-F5344CB8AC3E}">
        <p14:creationId xmlns:p14="http://schemas.microsoft.com/office/powerpoint/2010/main" val="3701940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2038</TotalTime>
  <Words>608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Capital Improvement Program FY 2013/14</vt:lpstr>
      <vt:lpstr>Capital Improvement Remaining Obligations</vt:lpstr>
      <vt:lpstr>Transportation/Transit</vt:lpstr>
      <vt:lpstr>PowerPoint Presentation</vt:lpstr>
      <vt:lpstr>Water Augmentation</vt:lpstr>
      <vt:lpstr>Habitat Management</vt:lpstr>
      <vt:lpstr>Other Costs &amp; Contingencies</vt:lpstr>
      <vt:lpstr>Building Removal Program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Improvement Program Review</dc:title>
  <dc:creator>Crissy Maras</dc:creator>
  <cp:lastModifiedBy>Jonathan Garcia</cp:lastModifiedBy>
  <cp:revision>58</cp:revision>
  <cp:lastPrinted>2013-05-10T20:14:03Z</cp:lastPrinted>
  <dcterms:created xsi:type="dcterms:W3CDTF">2012-05-11T17:37:34Z</dcterms:created>
  <dcterms:modified xsi:type="dcterms:W3CDTF">2013-05-10T20:33:00Z</dcterms:modified>
</cp:coreProperties>
</file>